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template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69" r:id="rId12"/>
    <p:sldId id="267" r:id="rId6"/>
    <p:sldId id="259" r:id="rId5"/>
    <p:sldId id="268" r:id="rId7"/>
    <p:sldId id="270" r:id="rId10"/>
    <p:sldId id="265" r:id="rId8"/>
    <p:sldId id="266" r:id="rId9"/>
    <p:sldId id="261" r:id="rId11"/>
    <p:sldId id="263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63" d="100"/>
          <a:sy n="163" d="100"/>
        </p:scale>
        <p:origin x="174" y="9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3.xml"/><Relationship Id="rId13" Type="http://schemas.openxmlformats.org/officeDocument/2006/relationships/slide" Target="slides/slide12.xml"/><Relationship Id="rId14" Type="http://schemas.openxmlformats.org/officeDocument/2006/relationships/presProps" Target="presProps.xml"/><Relationship Id="rId15" Type="http://schemas.openxmlformats.org/officeDocument/2006/relationships/viewProps" Target="viewProps.xml"/><Relationship Id="rId16" Type="http://schemas.openxmlformats.org/officeDocument/2006/relationships/theme" Target="theme/theme1.xml"/><Relationship Id="rId17" Type="http://schemas.openxmlformats.org/officeDocument/2006/relationships/tableStyles" Target="tableStyles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KomITi —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4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KOMITI  ·  PRESENTATION TEMPLATE</a:t>
            </a:r>
          </a:p>
        </p:txBody>
      </p:sp>
      <p:sp>
        <p:nvSpPr>
          <p:cNvPr id="4" name="Rectangle 3"/>
          <p:cNvSpPr/>
          <p:nvPr/>
        </p:nvSpPr>
        <p:spPr>
          <a:xfrm>
            <a:off x="822960" y="1325880"/>
            <a:ext cx="1463040" cy="54864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>
            <p:ph type="title"/>
          </p:nvPr>
        </p:nvSpPr>
        <p:spPr>
          <a:xfrm>
            <a:off x="822960" y="1737360"/>
            <a:ext cx="105156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lang="sr-Latn-RS" sz="6000" b="0" spc="-25" dirty="0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lang="sr-Latn-RS" sz="6000" b="0" spc="-25" dirty="0">
                <a:solidFill>
                  <a:srgbClr val="ECE5D7"/>
                </a:solidFill>
                <a:latin typeface="Fraunces"/>
              </a:rPr>
              <a:t>Digital transformation program</a:t>
            </a:r>
            <a:endParaRPr sz="60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6" name="TextBox 5"/>
          <p:cNvSpPr txBox="1"/>
          <p:nvPr>
            <p:ph type="body" idx="2"/>
          </p:nvPr>
        </p:nvSpPr>
        <p:spPr>
          <a:xfrm>
            <a:off x="822960" y="4206240"/>
            <a:ext cx="9601200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lang="sr-Latn-RS" sz="2000" b="0" dirty="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lang="sr-Latn-RS" sz="2000" b="0" dirty="0">
                <a:solidFill>
                  <a:srgbClr val="B6BBC2"/>
                </a:solidFill>
                <a:latin typeface="Inter"/>
              </a:rPr>
              <a:t>Digital process are AI playgound</a:t>
            </a:r>
            <a:endParaRPr sz="2000" b="0" dirty="0">
              <a:solidFill>
                <a:srgbClr val="B6BBC2"/>
              </a:solidFill>
              <a:latin typeface="Inter"/>
            </a:endParaRPr>
          </a:p>
        </p:txBody>
      </p:sp>
      <p:sp>
        <p:nvSpPr>
          <p:cNvPr id="7" name="TextBox 6"/>
          <p:cNvSpPr txBox="1"/>
          <p:nvPr>
            <p:ph type="body" idx="3"/>
          </p:nvPr>
        </p:nvSpPr>
        <p:spPr>
          <a:xfrm>
            <a:off x="822960" y="5989320"/>
            <a:ext cx="9144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0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100" b="1" spc="200">
                <a:solidFill>
                  <a:srgbClr val="B6BBC2"/>
                </a:solidFill>
                <a:latin typeface="Inter"/>
              </a:rPr>
              <a:t>Client  ·  Date  ·  Author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01</a:t>
            </a:r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KomITi — 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40">
                <a:solidFill>
                  <a:srgbClr val="A65949"/>
                </a:solidFill>
                <a:latin typeface="Inter"/>
              </a:defRPr>
            </a:lvl1pPr>
          </a:lstStyle>
          <a:p>
            <a:pPr algn="l"/>
            <a:r>
              <a:rPr sz="1100" b="1" spc="240">
                <a:solidFill>
                  <a:srgbClr val="A65949"/>
                </a:solidFill>
                <a:latin typeface="Inter"/>
              </a:rPr>
              <a:t>AGENDA</a:t>
            </a:r>
          </a:p>
        </p:txBody>
      </p:sp>
      <p:sp>
        <p:nvSpPr>
          <p:cNvPr id="4" name="TextBox 3"/>
          <p:cNvSpPr txBox="1"/>
          <p:nvPr>
            <p:ph type="title"/>
          </p:nvPr>
        </p:nvSpPr>
        <p:spPr>
          <a:xfrm>
            <a:off x="822960" y="1280160"/>
            <a:ext cx="10515600" cy="1280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4400" b="0" spc="-25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4400" b="0" spc="-25">
                <a:solidFill>
                  <a:srgbClr val="ECE5D7"/>
                </a:solidFill>
                <a:latin typeface="Fraunces"/>
              </a:rPr>
              <a:t>What we will cover</a:t>
            </a:r>
          </a:p>
        </p:txBody>
      </p:sp>
      <p:sp>
        <p:nvSpPr>
          <p:cNvPr id="5" name="TextBox 4"/>
          <p:cNvSpPr txBox="1"/>
          <p:nvPr>
            <p:ph type="body" idx="2"/>
          </p:nvPr>
        </p:nvSpPr>
        <p:spPr>
          <a:xfrm>
            <a:off x="822960" y="274320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000" b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01   Context</a:t>
            </a:r>
          </a:p>
        </p:txBody>
      </p:sp>
      <p:sp>
        <p:nvSpPr>
          <p:cNvPr id="6" name="TextBox 5"/>
          <p:cNvSpPr txBox="1"/>
          <p:nvPr>
            <p:ph type="body" idx="3"/>
          </p:nvPr>
        </p:nvSpPr>
        <p:spPr>
          <a:xfrm>
            <a:off x="822960" y="338328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000" b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02   Approach</a:t>
            </a:r>
          </a:p>
        </p:txBody>
      </p:sp>
      <p:sp>
        <p:nvSpPr>
          <p:cNvPr id="7" name="TextBox 6"/>
          <p:cNvSpPr txBox="1"/>
          <p:nvPr>
            <p:ph type="body" idx="4"/>
          </p:nvPr>
        </p:nvSpPr>
        <p:spPr>
          <a:xfrm>
            <a:off x="822960" y="402336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000" b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03   Deliverables</a:t>
            </a:r>
          </a:p>
        </p:txBody>
      </p:sp>
      <p:sp>
        <p:nvSpPr>
          <p:cNvPr id="8" name="TextBox 7"/>
          <p:cNvSpPr txBox="1"/>
          <p:nvPr>
            <p:ph type="body" idx="5"/>
          </p:nvPr>
        </p:nvSpPr>
        <p:spPr>
          <a:xfrm>
            <a:off x="822960" y="466344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000" b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04   Timeline</a:t>
            </a:r>
          </a:p>
        </p:txBody>
      </p:sp>
      <p:sp>
        <p:nvSpPr>
          <p:cNvPr id="9" name="TextBox 8"/>
          <p:cNvSpPr txBox="1"/>
          <p:nvPr>
            <p:ph type="body" idx="6"/>
          </p:nvPr>
        </p:nvSpPr>
        <p:spPr>
          <a:xfrm>
            <a:off x="822960" y="530352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000" b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05   Next steps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02</a:t>
            </a:r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KomITi —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2C38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2377440"/>
            <a:ext cx="100584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200" b="1" spc="300">
                <a:solidFill>
                  <a:srgbClr val="A65949"/>
                </a:solidFill>
                <a:latin typeface="Inter"/>
              </a:defRPr>
            </a:lvl1pPr>
          </a:lstStyle>
          <a:p>
            <a:pPr algn="l"/>
            <a:r>
              <a:rPr sz="1200" b="1" spc="300">
                <a:solidFill>
                  <a:srgbClr val="A65949"/>
                </a:solidFill>
                <a:latin typeface="Inter"/>
              </a:rPr>
              <a:t>SECTION 01</a:t>
            </a:r>
          </a:p>
        </p:txBody>
      </p:sp>
      <p:sp>
        <p:nvSpPr>
          <p:cNvPr id="4" name="Rectangle 3"/>
          <p:cNvSpPr/>
          <p:nvPr/>
        </p:nvSpPr>
        <p:spPr>
          <a:xfrm>
            <a:off x="822960" y="2926080"/>
            <a:ext cx="1463040" cy="54864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>
            <p:ph type="title"/>
          </p:nvPr>
        </p:nvSpPr>
        <p:spPr>
          <a:xfrm>
            <a:off x="822960" y="3108960"/>
            <a:ext cx="10515600" cy="21945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6600" b="0" spc="-25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6600" b="0" spc="-25">
                <a:solidFill>
                  <a:srgbClr val="ECE5D7"/>
                </a:solidFill>
                <a:latin typeface="Fraunces"/>
              </a:rPr>
              <a:t>Section title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03</a:t>
            </a:r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KomITi — Top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4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TOPIC</a:t>
            </a:r>
          </a:p>
        </p:txBody>
      </p:sp>
      <p:sp>
        <p:nvSpPr>
          <p:cNvPr id="4" name="TextBox 3"/>
          <p:cNvSpPr txBox="1"/>
          <p:nvPr>
            <p:ph type="title"/>
          </p:nvPr>
        </p:nvSpPr>
        <p:spPr>
          <a:xfrm>
            <a:off x="822960" y="1280160"/>
            <a:ext cx="10515600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3600" b="0" spc="-25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3600" b="0" spc="-25">
                <a:solidFill>
                  <a:srgbClr val="ECE5D7"/>
                </a:solidFill>
                <a:latin typeface="Fraunces"/>
              </a:rPr>
              <a:t>Content slide title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>
            <p:ph type="body" idx="2"/>
          </p:nvPr>
        </p:nvSpPr>
        <p:spPr>
          <a:xfrm>
            <a:off x="822960" y="2697480"/>
            <a:ext cx="10515600" cy="3200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800" b="0" dirty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1800" b="0" dirty="0">
                <a:solidFill>
                  <a:srgbClr val="ECE5D7"/>
                </a:solidFill>
                <a:latin typeface="Inter"/>
              </a:rPr>
              <a:t>Single primary point for the slide. One idea, supported by 2–4 short lines of body copy. Avoid paragraph walls; structure beats density.
Use accent only for one emphasized element — a key figure, a bold word, or a single highlighted data series.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omITi — Two-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822960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4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TWO COLUMN</a:t>
            </a:r>
          </a:p>
        </p:txBody>
      </p:sp>
      <p:sp>
        <p:nvSpPr>
          <p:cNvPr id="4" name="TextBox 3"/>
          <p:cNvSpPr txBox="1"/>
          <p:nvPr>
            <p:ph type="title"/>
          </p:nvPr>
        </p:nvSpPr>
        <p:spPr>
          <a:xfrm>
            <a:off x="822960" y="1280160"/>
            <a:ext cx="10515600" cy="914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3200" b="0" spc="-25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3200" b="0" spc="-25">
                <a:solidFill>
                  <a:srgbClr val="ECE5D7"/>
                </a:solidFill>
                <a:latin typeface="Fraunces"/>
              </a:rPr>
              <a:t>Compare, contrast, structure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2468880"/>
            <a:ext cx="5212080" cy="3474720"/>
          </a:xfrm>
          <a:prstGeom prst="rect">
            <a:avLst/>
          </a:prstGeom>
          <a:solidFill>
            <a:srgbClr val="2C38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>
            <p:ph type="body" idx="2"/>
          </p:nvPr>
        </p:nvSpPr>
        <p:spPr>
          <a:xfrm>
            <a:off x="1051560" y="2697480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00">
                <a:solidFill>
                  <a:srgbClr val="A65949"/>
                </a:solidFill>
                <a:latin typeface="Inter"/>
              </a:defRPr>
            </a:lvl1pPr>
          </a:lstStyle>
          <a:p>
            <a:pPr algn="l"/>
            <a:r>
              <a:rPr sz="1100" b="1" spc="200">
                <a:solidFill>
                  <a:srgbClr val="A65949"/>
                </a:solidFill>
                <a:latin typeface="Inter"/>
              </a:rPr>
              <a:t>COLUMN A</a:t>
            </a:r>
          </a:p>
        </p:txBody>
      </p:sp>
      <p:sp>
        <p:nvSpPr>
          <p:cNvPr id="7" name="TextBox 6"/>
          <p:cNvSpPr txBox="1"/>
          <p:nvPr>
            <p:ph type="body" idx="3"/>
          </p:nvPr>
        </p:nvSpPr>
        <p:spPr>
          <a:xfrm>
            <a:off x="1051560" y="3154680"/>
            <a:ext cx="475488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200" b="0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2200" b="0">
                <a:solidFill>
                  <a:srgbClr val="ECE5D7"/>
                </a:solidFill>
                <a:latin typeface="Fraunces"/>
              </a:rPr>
              <a:t>Heading A</a:t>
            </a:r>
          </a:p>
        </p:txBody>
      </p:sp>
      <p:sp>
        <p:nvSpPr>
          <p:cNvPr id="8" name="TextBox 7"/>
          <p:cNvSpPr txBox="1"/>
          <p:nvPr>
            <p:ph type="body" idx="4"/>
          </p:nvPr>
        </p:nvSpPr>
        <p:spPr>
          <a:xfrm>
            <a:off x="1051560" y="3886200"/>
            <a:ext cx="4754880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500" b="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500" b="0">
                <a:solidFill>
                  <a:srgbClr val="B6BBC2"/>
                </a:solidFill>
                <a:latin typeface="Inter"/>
              </a:rPr>
              <a:t>Short supporting copy. Two to four lines that frame this column.</a:t>
            </a:r>
          </a:p>
        </p:txBody>
      </p:sp>
      <p:sp>
        <p:nvSpPr>
          <p:cNvPr id="9" name="Rectangle 8"/>
          <p:cNvSpPr/>
          <p:nvPr/>
        </p:nvSpPr>
        <p:spPr>
          <a:xfrm>
            <a:off x="6172200" y="2468880"/>
            <a:ext cx="5212080" cy="3474720"/>
          </a:xfrm>
          <a:prstGeom prst="rect">
            <a:avLst/>
          </a:prstGeom>
          <a:solidFill>
            <a:srgbClr val="2C3844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>
            <p:ph type="body" idx="5"/>
          </p:nvPr>
        </p:nvSpPr>
        <p:spPr>
          <a:xfrm>
            <a:off x="6400800" y="2697480"/>
            <a:ext cx="475488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00">
                <a:solidFill>
                  <a:srgbClr val="A65949"/>
                </a:solidFill>
                <a:latin typeface="Inter"/>
              </a:defRPr>
            </a:lvl1pPr>
          </a:lstStyle>
          <a:p>
            <a:pPr algn="l"/>
            <a:r>
              <a:rPr sz="1100" b="1" spc="200">
                <a:solidFill>
                  <a:srgbClr val="A65949"/>
                </a:solidFill>
                <a:latin typeface="Inter"/>
              </a:rPr>
              <a:t>COLUMN B</a:t>
            </a:r>
          </a:p>
        </p:txBody>
      </p:sp>
      <p:sp>
        <p:nvSpPr>
          <p:cNvPr id="11" name="TextBox 10"/>
          <p:cNvSpPr txBox="1"/>
          <p:nvPr>
            <p:ph type="body" idx="6"/>
          </p:nvPr>
        </p:nvSpPr>
        <p:spPr>
          <a:xfrm>
            <a:off x="6400800" y="3154680"/>
            <a:ext cx="475488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200" b="0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2200" b="0">
                <a:solidFill>
                  <a:srgbClr val="ECE5D7"/>
                </a:solidFill>
                <a:latin typeface="Fraunces"/>
              </a:rPr>
              <a:t>Heading B</a:t>
            </a:r>
          </a:p>
        </p:txBody>
      </p:sp>
      <p:sp>
        <p:nvSpPr>
          <p:cNvPr id="12" name="TextBox 11"/>
          <p:cNvSpPr txBox="1"/>
          <p:nvPr>
            <p:ph type="body" idx="7"/>
          </p:nvPr>
        </p:nvSpPr>
        <p:spPr>
          <a:xfrm>
            <a:off x="6400800" y="3886200"/>
            <a:ext cx="4754880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500" b="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500" b="0">
                <a:solidFill>
                  <a:srgbClr val="B6BBC2"/>
                </a:solidFill>
                <a:latin typeface="Inter"/>
              </a:rPr>
              <a:t>Short supporting copy. Two to four lines that frame this column.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05</a:t>
            </a:r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omITi — Key metr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822960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4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KEY METRIC</a:t>
            </a:r>
          </a:p>
        </p:txBody>
      </p:sp>
      <p:sp>
        <p:nvSpPr>
          <p:cNvPr id="4" name="TextBox 3"/>
          <p:cNvSpPr txBox="1"/>
          <p:nvPr>
            <p:ph type="title"/>
          </p:nvPr>
        </p:nvSpPr>
        <p:spPr>
          <a:xfrm>
            <a:off x="822960" y="1828800"/>
            <a:ext cx="10515600" cy="23774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4000" b="0" spc="-30">
                <a:solidFill>
                  <a:srgbClr val="A65949"/>
                </a:solidFill>
                <a:latin typeface="Fraunces"/>
              </a:defRPr>
            </a:lvl1pPr>
          </a:lstStyle>
          <a:p>
            <a:pPr algn="l"/>
            <a:r>
              <a:rPr sz="14000" b="0" spc="-30">
                <a:solidFill>
                  <a:srgbClr val="A65949"/>
                </a:solidFill>
                <a:latin typeface="Fraunces"/>
              </a:rPr>
              <a:t>+38%</a:t>
            </a:r>
          </a:p>
        </p:txBody>
      </p:sp>
      <p:sp>
        <p:nvSpPr>
          <p:cNvPr id="5" name="TextBox 4"/>
          <p:cNvSpPr txBox="1"/>
          <p:nvPr>
            <p:ph type="body" idx="2"/>
          </p:nvPr>
        </p:nvSpPr>
        <p:spPr>
          <a:xfrm>
            <a:off x="822960" y="4297680"/>
            <a:ext cx="100584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800" b="0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2800" b="0">
                <a:solidFill>
                  <a:srgbClr val="ECE5D7"/>
                </a:solidFill>
                <a:latin typeface="Fraunces"/>
              </a:rPr>
              <a:t>Headline takeaway in one line.</a:t>
            </a:r>
          </a:p>
        </p:txBody>
      </p:sp>
      <p:sp>
        <p:nvSpPr>
          <p:cNvPr id="6" name="TextBox 5"/>
          <p:cNvSpPr txBox="1"/>
          <p:nvPr>
            <p:ph type="body" idx="3"/>
          </p:nvPr>
        </p:nvSpPr>
        <p:spPr>
          <a:xfrm>
            <a:off x="822960" y="5074920"/>
            <a:ext cx="10058400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400" b="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1400" b="0">
                <a:solidFill>
                  <a:srgbClr val="B6BBC2"/>
                </a:solidFill>
                <a:latin typeface="Inter"/>
              </a:rPr>
              <a:t>Supporting context: methodology, sample, time window. Keep it factual.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06</a:t>
            </a:r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KomITi — Docu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ECE5D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>
            <p:ph type="body" idx="1"/>
          </p:nvPr>
        </p:nvSpPr>
        <p:spPr>
          <a:xfrm>
            <a:off x="822960" y="822960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100" b="1" spc="240">
                <a:solidFill>
                  <a:srgbClr val="8D4C3E"/>
                </a:solidFill>
                <a:latin typeface="Inter"/>
              </a:defRPr>
            </a:lvl1pPr>
          </a:lstStyle>
          <a:p>
            <a:pPr algn="l"/>
            <a:r>
              <a:rPr sz="1100" b="1" spc="240">
                <a:solidFill>
                  <a:srgbClr val="8D4C3E"/>
                </a:solidFill>
                <a:latin typeface="Inter"/>
              </a:rPr>
              <a:t>DOCUMENT-STYLE SLIDE</a:t>
            </a:r>
          </a:p>
        </p:txBody>
      </p:sp>
      <p:sp>
        <p:nvSpPr>
          <p:cNvPr id="4" name="TextBox 3"/>
          <p:cNvSpPr txBox="1"/>
          <p:nvPr>
            <p:ph type="title"/>
          </p:nvPr>
        </p:nvSpPr>
        <p:spPr>
          <a:xfrm>
            <a:off x="822960" y="1280160"/>
            <a:ext cx="10515600" cy="1280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3400" b="0" spc="-25">
                <a:solidFill>
                  <a:srgbClr val="16202A"/>
                </a:solidFill>
                <a:latin typeface="Fraunces"/>
              </a:defRPr>
            </a:lvl1pPr>
          </a:lstStyle>
          <a:p>
            <a:pPr algn="l"/>
            <a:r>
              <a:rPr sz="3400" b="0" spc="-25">
                <a:solidFill>
                  <a:srgbClr val="16202A"/>
                </a:solidFill>
                <a:latin typeface="Fraunces"/>
              </a:rPr>
              <a:t>When the slide is closer to a document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2743200"/>
            <a:ext cx="1097280" cy="45720"/>
          </a:xfrm>
          <a:prstGeom prst="rect">
            <a:avLst/>
          </a:prstGeom>
          <a:solidFill>
            <a:srgbClr val="8D4C3E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>
            <p:ph type="body" idx="2"/>
          </p:nvPr>
        </p:nvSpPr>
        <p:spPr>
          <a:xfrm>
            <a:off x="822960" y="2971800"/>
            <a:ext cx="10515600" cy="3200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600" b="0">
                <a:solidFill>
                  <a:srgbClr val="16202A"/>
                </a:solidFill>
                <a:latin typeface="Inter"/>
              </a:defRPr>
            </a:lvl1pPr>
          </a:lstStyle>
          <a:p>
            <a:pPr algn="l"/>
            <a:r>
              <a:rPr sz="1600" b="0">
                <a:solidFill>
                  <a:srgbClr val="16202A"/>
                </a:solidFill>
                <a:latin typeface="Inter"/>
              </a:rPr>
              <a:t>Use this layout for proposal-style or data-rich content. Body text in Inter / Calibri at a comfortable reading size. Accent only as section dividers, pull quotes, or a single emphasized figure.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5F7279"/>
                </a:solidFill>
                <a:latin typeface="Inter"/>
              </a:rPr>
              <a:t>KomITi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5F7279"/>
                </a:solidFill>
                <a:latin typeface="Inter"/>
              </a:rPr>
              <a:t>07</a:t>
            </a:r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KomITi — 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822960" y="2194560"/>
            <a:ext cx="1463040" cy="54864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>
            <p:ph type="title"/>
          </p:nvPr>
        </p:nvSpPr>
        <p:spPr>
          <a:xfrm>
            <a:off x="822960" y="2423160"/>
            <a:ext cx="10515600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7200" b="0" spc="-25">
                <a:solidFill>
                  <a:srgbClr val="ECE5D7"/>
                </a:solidFill>
                <a:latin typeface="Fraunces"/>
              </a:defRPr>
            </a:lvl1pPr>
          </a:lstStyle>
          <a:p>
            <a:pPr algn="l"/>
            <a:r>
              <a:rPr sz="7200" b="0" spc="-25">
                <a:solidFill>
                  <a:srgbClr val="ECE5D7"/>
                </a:solidFill>
                <a:latin typeface="Fraunces"/>
              </a:rPr>
              <a:t>Thank you.</a:t>
            </a:r>
          </a:p>
        </p:txBody>
      </p:sp>
      <p:sp>
        <p:nvSpPr>
          <p:cNvPr id="5" name="TextBox 4"/>
          <p:cNvSpPr txBox="1"/>
          <p:nvPr>
            <p:ph type="body" idx="1"/>
          </p:nvPr>
        </p:nvSpPr>
        <p:spPr>
          <a:xfrm>
            <a:off x="822960" y="4206240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2000" b="0">
                <a:solidFill>
                  <a:srgbClr val="B6BBC2"/>
                </a:solidFill>
                <a:latin typeface="Inter"/>
              </a:defRPr>
            </a:lvl1pPr>
          </a:lstStyle>
          <a:p>
            <a:pPr algn="l"/>
            <a:r>
              <a:rPr sz="2000" b="0">
                <a:solidFill>
                  <a:srgbClr val="B6BBC2"/>
                </a:solidFill>
                <a:latin typeface="Inter"/>
              </a:rPr>
              <a:t>Questions, feedback, next steps.</a:t>
            </a:r>
          </a:p>
        </p:txBody>
      </p:sp>
      <p:sp>
        <p:nvSpPr>
          <p:cNvPr id="6" name="TextBox 5"/>
          <p:cNvSpPr txBox="1"/>
          <p:nvPr>
            <p:ph type="body" idx="2"/>
          </p:nvPr>
        </p:nvSpPr>
        <p:spPr>
          <a:xfrm>
            <a:off x="822960" y="5852160"/>
            <a:ext cx="105156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>
            <a:lvl1pPr marL="0" indent="0" algn="l">
              <a:buNone/>
              <a:defRPr sz="1400" b="0">
                <a:solidFill>
                  <a:srgbClr val="ECE5D7"/>
                </a:solidFill>
                <a:latin typeface="Inter"/>
              </a:defRPr>
            </a:lvl1pPr>
          </a:lstStyle>
          <a:p>
            <a:pPr algn="l"/>
            <a:r>
              <a:rPr sz="1400" b="0">
                <a:solidFill>
                  <a:srgbClr val="ECE5D7"/>
                </a:solidFill>
                <a:latin typeface="Inter"/>
              </a:rPr>
              <a:t>hello@komiti.eu   ·   www.komiti.eu</a:t>
            </a:r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5/1/2026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5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2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4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image" Target="../media/image3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KOMITI  ·  WHO WE ARE</a:t>
            </a:r>
          </a:p>
        </p:txBody>
      </p:sp>
      <p:sp>
        <p:nvSpPr>
          <p:cNvPr id="4" name="Rectangle 3"/>
          <p:cNvSpPr/>
          <p:nvPr/>
        </p:nvSpPr>
        <p:spPr>
          <a:xfrm>
            <a:off x="822960" y="1325880"/>
            <a:ext cx="1463040" cy="54864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5" name="TextBox 4"/>
          <p:cNvSpPr txBox="1"/>
          <p:nvPr/>
        </p:nvSpPr>
        <p:spPr>
          <a:xfrm>
            <a:off x="822960" y="1737360"/>
            <a:ext cx="10515600" cy="92333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6000" b="0" spc="-25" dirty="0">
                <a:solidFill>
                  <a:srgbClr val="ECE5D7"/>
                </a:solidFill>
                <a:latin typeface="Fraunces"/>
              </a:rPr>
              <a:t>Business processes, turned into AI driven software</a:t>
            </a:r>
            <a:endParaRPr sz="60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22960" y="4206240"/>
            <a:ext cx="9601200" cy="30777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2000" b="0" dirty="0">
                <a:solidFill>
                  <a:srgbClr val="B6BBC2"/>
                </a:solidFill>
                <a:latin typeface="Inter"/>
              </a:rPr>
              <a:t>Governed Odoo + Fabric + Power BI, delivered with PMI discipline</a:t>
            </a:r>
            <a:endParaRPr sz="2000" b="0" dirty="0">
              <a:solidFill>
                <a:srgbClr val="B6BBC2"/>
              </a:solidFill>
              <a:latin typeface="Inter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2960" y="5989320"/>
            <a:ext cx="91440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00">
                <a:solidFill>
                  <a:srgbClr val="B6BBC2"/>
                </a:solidFill>
                <a:latin typeface="Inter"/>
              </a:rPr>
              <a:t>Europe-based  ·  Senior team  ·  PMI delivery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01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A65949"/>
                </a:solidFill>
                <a:latin typeface="Inter"/>
              </a:rPr>
              <a:t>AGENDA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280160"/>
            <a:ext cx="10515600" cy="12801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4400" b="0" spc="-25">
                <a:solidFill>
                  <a:srgbClr val="ECE5D7"/>
                </a:solidFill>
                <a:latin typeface="Fraunces"/>
              </a:rPr>
              <a:t>What we will cover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274320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01   Who we 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338328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02   The KomITi Stack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2960" y="402336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03   Roles and ownership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60" y="466344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>04   Delivery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5303520"/>
            <a:ext cx="100584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ECE5D7"/>
                </a:solidFill>
                <a:latin typeface="Inter"/>
              </a:rPr>
              <a:t/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02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DELIVERY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280160"/>
            <a:ext cx="10515600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0" spc="-25">
                <a:solidFill>
                  <a:srgbClr val="ECE5D7"/>
                </a:solidFill>
                <a:latin typeface="Fraunces"/>
              </a:rPr>
              <a:t/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22960" y="2697480"/>
            <a:ext cx="10515600" cy="3200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0" dirty="0">
                <a:solidFill>
                  <a:srgbClr val="ECE5D7"/>
                </a:solidFill>
                <a:latin typeface="Inter"/>
              </a:rPr>
              <a:t>KomITi is a Europe-based IT company delivering Odoo, Microsoft Fabric, Power BI and applied AI end to end.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22960" y="2922422"/>
            <a:ext cx="2866644" cy="2155240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r>
              <a:rPr sz="14000">
                <a:solidFill>
                  <a:srgbClr val="A65949"/>
                </a:solidFill>
                <a:latin typeface="Fraunces"/>
              </a:rPr>
              <a:t>20+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688689" y="4338828"/>
            <a:ext cx="7767827" cy="308152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r>
              <a:rPr sz="2000">
                <a:solidFill>
                  <a:srgbClr val="ECE5D7"/>
                </a:solidFill>
                <a:latin typeface="Inter"/>
              </a:rPr>
              <a:t>Years in IT services.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53135" y="5074920"/>
            <a:ext cx="8290864" cy="245973"/>
          </a:xfrm>
          <a:prstGeom prst="rect">
            <a:avLst/>
          </a:prstGeom>
          <a:noFill/>
        </p:spPr>
        <p:txBody>
          <a:bodyPr wrap="none" lIns="0" rIns="0" tIns="0" bIns="0">
            <a:spAutoFit/>
          </a:bodyPr>
          <a:lstStyle/>
          <a:p>
            <a:r>
              <a:rPr sz="1600">
                <a:solidFill>
                  <a:srgbClr val="ECE5D7"/>
                </a:solidFill>
                <a:latin typeface="Inter"/>
              </a:rPr>
              <a:t>•   Name, role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3135" y="6263640"/>
            <a:ext cx="11247120" cy="41148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r>
              <a:rPr sz="1100">
                <a:solidFill>
                  <a:srgbClr val="B6BBC2"/>
                </a:solidFill>
                <a:latin typeface="Inter"/>
              </a:rPr>
              <a:t>PMI-certified delivery and consultants who ran operations before they implemented software. Deliberately small senior team.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STACK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280160"/>
            <a:ext cx="10515600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3600" b="0" spc="-25">
                <a:solidFill>
                  <a:srgbClr val="ECE5D7"/>
                </a:solidFill>
                <a:latin typeface="Fraunces"/>
              </a:rPr>
              <a:t>Four layers, one delivery</a:t>
            </a:r>
          </a:p>
        </p:txBody>
      </p:sp>
      <p:sp>
        <p:nvSpPr>
          <p:cNvPr id="5" name="Rectangle 4"/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/>
          <p:cNvSpPr txBox="1"/>
          <p:nvPr/>
        </p:nvSpPr>
        <p:spPr>
          <a:xfrm>
            <a:off x="822960" y="2697480"/>
            <a:ext cx="4937760" cy="32004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800" b="0" dirty="0">
                <a:solidFill>
                  <a:srgbClr val="ECE5D7"/>
                </a:solidFill>
                <a:latin typeface="Inter"/>
              </a:rPr>
              <a:t>Layer 1 — Odoo, mapped to your real process.
Layer 2 — Microsoft Fabric, governed data.
Layer 3 — Power BI on top of Odoo + Fabric.
Layer 4 — Applied AI increase HR efficiency.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05</a:t>
            </a:r>
          </a:p>
        </p:txBody>
      </p:sp>
      <p:pic>
        <p:nvPicPr>
          <p:cNvPr id="9" name="Picture 8" descr="stack_bento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78767" y="2331720"/>
            <a:ext cx="4381824" cy="352044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225114-A8C2-5CE8-EAF0-5B055D7B8F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ADE366FB-88E9-D3C0-A5B9-34A00486326F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3E0612B-EC8A-5D16-FE11-E4E6C877F4D9}"/>
              </a:ext>
            </a:extLst>
          </p:cNvPr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TOPIC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361BCF8-7541-5E93-57FC-310103800C87}"/>
              </a:ext>
            </a:extLst>
          </p:cNvPr>
          <p:cNvSpPr txBox="1"/>
          <p:nvPr/>
        </p:nvSpPr>
        <p:spPr>
          <a:xfrm>
            <a:off x="822960" y="1280160"/>
            <a:ext cx="10515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3600" b="0" spc="-25" dirty="0">
                <a:solidFill>
                  <a:srgbClr val="ECE5D7"/>
                </a:solidFill>
                <a:latin typeface="Fraunces"/>
              </a:rPr>
              <a:t>Change plan is the masterplan</a:t>
            </a:r>
            <a:endParaRPr sz="36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B87EA18-C3F9-BC04-C8F1-CA09B4537F3C}"/>
              </a:ext>
            </a:extLst>
          </p:cNvPr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12BEC4A-245E-2360-FEA7-3F7102E8E040}"/>
              </a:ext>
            </a:extLst>
          </p:cNvPr>
          <p:cNvSpPr txBox="1"/>
          <p:nvPr/>
        </p:nvSpPr>
        <p:spPr>
          <a:xfrm>
            <a:off x="822959" y="2487708"/>
            <a:ext cx="4513458" cy="83099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fontAlgn="base"/>
            <a:r>
              <a:rPr lang="sr-Latn-RS" dirty="0">
                <a:solidFill>
                  <a:schemeClr val="bg1"/>
                </a:solidFill>
              </a:rPr>
              <a:t>Process is master on IT landscape </a:t>
            </a:r>
          </a:p>
          <a:p>
            <a:pPr fontAlgn="base"/>
            <a:r>
              <a:rPr lang="sr-Latn-RS" dirty="0">
                <a:solidFill>
                  <a:schemeClr val="bg1"/>
                </a:solidFill>
              </a:rPr>
              <a:t>Change management is managing IT, not vice versa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52F66F5-F58C-79D9-264A-6B29FA4E0423}"/>
              </a:ext>
            </a:extLst>
          </p:cNvPr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DEA1FA2-79A9-0832-12BC-E1CBE5F296AC}"/>
              </a:ext>
            </a:extLst>
          </p:cNvPr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04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760720" y="2487168"/>
            <a:ext cx="5760720" cy="3657600"/>
          </a:xfrm>
          <a:prstGeom prst="roundRect">
            <a:avLst>
              <a:gd name="adj" fmla="val 3000"/>
            </a:avLst>
          </a:prstGeom>
          <a:solidFill>
            <a:srgbClr val="1620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2717648"/>
            <a:ext cx="5394959" cy="3196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2829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2E7CC3-2BD8-06B6-6533-0DBF5A36CF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0A9C35A6-91A3-5A0A-4C64-AFF24403BC80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ED59704-52E1-3E62-8930-5D8CA2723B4B}"/>
              </a:ext>
            </a:extLst>
          </p:cNvPr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TOPIC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FA85D02-4D3A-85AA-2AD1-73DF1BD2EF95}"/>
              </a:ext>
            </a:extLst>
          </p:cNvPr>
          <p:cNvSpPr txBox="1"/>
          <p:nvPr/>
        </p:nvSpPr>
        <p:spPr>
          <a:xfrm>
            <a:off x="822960" y="1280160"/>
            <a:ext cx="10515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3600" b="0" spc="-25" dirty="0">
                <a:solidFill>
                  <a:srgbClr val="ECE5D7"/>
                </a:solidFill>
                <a:latin typeface="Fraunces"/>
              </a:rPr>
              <a:t>Roles</a:t>
            </a:r>
            <a:endParaRPr sz="36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321D3DF-84FA-9963-8A70-DAEE12FE96EA}"/>
              </a:ext>
            </a:extLst>
          </p:cNvPr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ECE124-B815-3E13-0610-AA3B8D59CE7C}"/>
              </a:ext>
            </a:extLst>
          </p:cNvPr>
          <p:cNvSpPr txBox="1"/>
          <p:nvPr/>
        </p:nvSpPr>
        <p:spPr>
          <a:xfrm>
            <a:off x="822959" y="2487708"/>
            <a:ext cx="4513458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fontAlgn="base"/>
            <a:r>
              <a:rPr lang="sr-Latn-RS" dirty="0">
                <a:solidFill>
                  <a:schemeClr val="bg1"/>
                </a:solidFill>
              </a:rPr>
              <a:t>Odoo is a platform with apps. Client side must nominate one Change Manager responsible for the full stack and the whole Odoo platform.</a:t>
            </a:r>
          </a:p>
          <a:p>
            <a:pPr fontAlgn="base"/>
            <a:r>
              <a:rPr lang="sr-Latn-RS" dirty="0">
                <a:solidFill>
                  <a:schemeClr val="bg1"/>
                </a:solidFill>
              </a:rPr>
              <a:t>Each app needs its own Product Owner; KomITi mirrors this with one Delivery Manager and one App Delivery Lead per app.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7874DA8-2EDB-D7AF-4373-10CD3E414774}"/>
              </a:ext>
            </a:extLst>
          </p:cNvPr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1EEC322-5CEA-719A-C00B-EC32DDD972EB}"/>
              </a:ext>
            </a:extLst>
          </p:cNvPr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06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760720" y="2487168"/>
            <a:ext cx="5760720" cy="3657600"/>
          </a:xfrm>
          <a:prstGeom prst="roundRect">
            <a:avLst>
              <a:gd name="adj" fmla="val 3000"/>
            </a:avLst>
          </a:prstGeom>
          <a:solidFill>
            <a:srgbClr val="1620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43600" y="3231297"/>
            <a:ext cx="5394959" cy="21693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34930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F7A16-A157-24BC-1559-3307E87B3C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1E8F2E3-128F-C4DA-2632-7D9E6A8C9CC2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DDBE7F-AC2C-AD63-B873-54B70D81AFC3}"/>
              </a:ext>
            </a:extLst>
          </p:cNvPr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TOPIC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FCA3EF-FD77-A02E-BA40-032593717ACE}"/>
              </a:ext>
            </a:extLst>
          </p:cNvPr>
          <p:cNvSpPr txBox="1"/>
          <p:nvPr/>
        </p:nvSpPr>
        <p:spPr>
          <a:xfrm>
            <a:off x="822960" y="1280160"/>
            <a:ext cx="10515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3600" b="0" spc="-25" dirty="0">
                <a:solidFill>
                  <a:srgbClr val="ECE5D7"/>
                </a:solidFill>
                <a:latin typeface="Fraunces"/>
              </a:rPr>
              <a:t>Program Initiation Roadmap</a:t>
            </a:r>
            <a:endParaRPr sz="36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92211199-4750-6CD0-43C4-B5B0324C68C9}"/>
              </a:ext>
            </a:extLst>
          </p:cNvPr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40012BB-EA9B-CB73-A903-AA71FE05D85A}"/>
              </a:ext>
            </a:extLst>
          </p:cNvPr>
          <p:cNvSpPr txBox="1"/>
          <p:nvPr/>
        </p:nvSpPr>
        <p:spPr>
          <a:xfrm>
            <a:off x="822959" y="2487708"/>
            <a:ext cx="4513458" cy="3077766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fontAlgn="base"/>
            <a:r>
              <a:rPr lang="en-US" dirty="0">
                <a:solidFill>
                  <a:schemeClr val="bg1"/>
                </a:solidFill>
              </a:rPr>
              <a:t>IT Infra:​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Ziel​</a:t>
            </a:r>
            <a:r>
              <a:rPr lang="sr-Latn-RS" sz="1400" dirty="0">
                <a:solidFill>
                  <a:schemeClr val="bg1"/>
                </a:solidFill>
              </a:rPr>
              <a:t>: </a:t>
            </a:r>
            <a:r>
              <a:rPr lang="en-US" sz="1100" dirty="0">
                <a:solidFill>
                  <a:schemeClr val="bg1"/>
                </a:solidFill>
              </a:rPr>
              <a:t>AWS, Odoo Community, Project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Nicht-Ziel​</a:t>
            </a:r>
            <a:r>
              <a:rPr lang="sr-Latn-RS" sz="1400" dirty="0">
                <a:solidFill>
                  <a:schemeClr val="bg1"/>
                </a:solidFill>
              </a:rPr>
              <a:t>: </a:t>
            </a:r>
            <a:r>
              <a:rPr lang="en-US" sz="1100" dirty="0">
                <a:solidFill>
                  <a:schemeClr val="bg1"/>
                </a:solidFill>
              </a:rPr>
              <a:t>SSO</a:t>
            </a:r>
          </a:p>
          <a:p>
            <a:pPr fontAlgn="base"/>
            <a:r>
              <a:rPr lang="en-US" dirty="0">
                <a:solidFill>
                  <a:schemeClr val="bg1"/>
                </a:solidFill>
              </a:rPr>
              <a:t>HR​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en-US" sz="1400" dirty="0">
                <a:solidFill>
                  <a:schemeClr val="bg1"/>
                </a:solidFill>
              </a:rPr>
              <a:t>Ziel</a:t>
            </a:r>
            <a:r>
              <a:rPr lang="sr-Latn-RS" sz="1400" dirty="0">
                <a:solidFill>
                  <a:schemeClr val="bg1"/>
                </a:solidFill>
              </a:rPr>
              <a:t>: </a:t>
            </a:r>
            <a:r>
              <a:rPr lang="en-US" sz="1100" dirty="0">
                <a:solidFill>
                  <a:schemeClr val="bg1"/>
                </a:solidFill>
              </a:rPr>
              <a:t>Employes list, </a:t>
            </a:r>
            <a:r>
              <a:rPr lang="de-AT" sz="1100" dirty="0">
                <a:solidFill>
                  <a:schemeClr val="bg1"/>
                </a:solidFill>
              </a:rPr>
              <a:t>Schulungsverwaltung, Einstellungsprozess, Personaleintritt und –austritt…</a:t>
            </a:r>
            <a:endParaRPr lang="en-US" sz="1100" dirty="0">
              <a:solidFill>
                <a:schemeClr val="bg1"/>
              </a:solidFill>
            </a:endParaRP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de-AT" sz="1400" dirty="0">
                <a:solidFill>
                  <a:schemeClr val="bg1"/>
                </a:solidFill>
              </a:rPr>
              <a:t>Nicht-Ziel</a:t>
            </a:r>
            <a:r>
              <a:rPr lang="en-US" sz="1400" dirty="0">
                <a:solidFill>
                  <a:schemeClr val="bg1"/>
                </a:solidFill>
              </a:rPr>
              <a:t>​</a:t>
            </a:r>
            <a:r>
              <a:rPr lang="sr-Latn-RS" sz="1400" dirty="0">
                <a:solidFill>
                  <a:schemeClr val="bg1"/>
                </a:solidFill>
              </a:rPr>
              <a:t>:</a:t>
            </a:r>
            <a:r>
              <a:rPr lang="sr-Latn-RS" sz="1100" dirty="0">
                <a:solidFill>
                  <a:schemeClr val="bg1"/>
                </a:solidFill>
              </a:rPr>
              <a:t> </a:t>
            </a:r>
            <a:r>
              <a:rPr lang="de-AT" sz="1100" dirty="0">
                <a:solidFill>
                  <a:schemeClr val="bg1"/>
                </a:solidFill>
              </a:rPr>
              <a:t>Zeiterfassung, Urlaubsanträge, Abwesenheit, Lohnverrechnung</a:t>
            </a:r>
            <a:r>
              <a:rPr lang="en-US" sz="1100" dirty="0">
                <a:solidFill>
                  <a:schemeClr val="bg1"/>
                </a:solidFill>
              </a:rPr>
              <a:t>​</a:t>
            </a:r>
          </a:p>
          <a:p>
            <a:pPr fontAlgn="base"/>
            <a:r>
              <a:rPr lang="de-AT" dirty="0">
                <a:solidFill>
                  <a:schemeClr val="bg1"/>
                </a:solidFill>
              </a:rPr>
              <a:t>Fuhrparkverwaltung</a:t>
            </a:r>
            <a:r>
              <a:rPr lang="en-US" sz="1100" dirty="0">
                <a:solidFill>
                  <a:schemeClr val="bg1"/>
                </a:solidFill>
              </a:rPr>
              <a:t>​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de-AT" sz="1400" dirty="0">
                <a:solidFill>
                  <a:schemeClr val="bg1"/>
                </a:solidFill>
              </a:rPr>
              <a:t>Ziel</a:t>
            </a:r>
            <a:r>
              <a:rPr lang="en-US" sz="1400" dirty="0">
                <a:solidFill>
                  <a:schemeClr val="bg1"/>
                </a:solidFill>
              </a:rPr>
              <a:t>​</a:t>
            </a:r>
            <a:r>
              <a:rPr lang="sr-Latn-RS" sz="1400" dirty="0">
                <a:solidFill>
                  <a:schemeClr val="bg1"/>
                </a:solidFill>
              </a:rPr>
              <a:t>:</a:t>
            </a:r>
            <a:r>
              <a:rPr lang="sr-Latn-RS" sz="1100" dirty="0">
                <a:solidFill>
                  <a:schemeClr val="bg1"/>
                </a:solidFill>
              </a:rPr>
              <a:t> </a:t>
            </a:r>
            <a:r>
              <a:rPr lang="de-AT" sz="1100" dirty="0">
                <a:solidFill>
                  <a:schemeClr val="bg1"/>
                </a:solidFill>
              </a:rPr>
              <a:t>Fahrzeugverwaltung, Leasingverträge, Bedarfsmeldung und Beschaffung, Fahrzeugrückgabe, Fahrerverwaltung, Tankkartenverwaltung</a:t>
            </a:r>
            <a:r>
              <a:rPr lang="en-US" sz="1100" dirty="0">
                <a:solidFill>
                  <a:schemeClr val="bg1"/>
                </a:solidFill>
              </a:rPr>
              <a:t>​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de-AT" sz="1400" dirty="0">
                <a:solidFill>
                  <a:schemeClr val="bg1"/>
                </a:solidFill>
              </a:rPr>
              <a:t>Nicht-Ziel</a:t>
            </a:r>
            <a:r>
              <a:rPr lang="en-US" sz="1400" dirty="0">
                <a:solidFill>
                  <a:schemeClr val="bg1"/>
                </a:solidFill>
              </a:rPr>
              <a:t>​</a:t>
            </a:r>
            <a:r>
              <a:rPr lang="sr-Latn-RS" sz="1400" dirty="0">
                <a:solidFill>
                  <a:schemeClr val="bg1"/>
                </a:solidFill>
              </a:rPr>
              <a:t>:</a:t>
            </a:r>
            <a:r>
              <a:rPr lang="sr-Latn-RS" sz="1100" dirty="0">
                <a:solidFill>
                  <a:schemeClr val="bg1"/>
                </a:solidFill>
              </a:rPr>
              <a:t> </a:t>
            </a:r>
            <a:r>
              <a:rPr lang="de-AT" sz="1100" dirty="0">
                <a:solidFill>
                  <a:schemeClr val="bg1"/>
                </a:solidFill>
              </a:rPr>
              <a:t>Fahrzeug als Lager, Routenplanung)</a:t>
            </a:r>
            <a:endParaRPr lang="en-US" sz="1100" dirty="0">
              <a:solidFill>
                <a:schemeClr val="bg1"/>
              </a:solidFill>
            </a:endParaRPr>
          </a:p>
          <a:p>
            <a:pPr fontAlgn="base"/>
            <a:r>
              <a:rPr lang="de-AT" dirty="0">
                <a:solidFill>
                  <a:schemeClr val="bg1"/>
                </a:solidFill>
              </a:rPr>
              <a:t>App Optionen</a:t>
            </a:r>
            <a:r>
              <a:rPr lang="en-US" dirty="0">
                <a:solidFill>
                  <a:schemeClr val="bg1"/>
                </a:solidFill>
              </a:rPr>
              <a:t>​</a:t>
            </a:r>
          </a:p>
          <a:p>
            <a:pPr marL="171450" indent="-171450" fontAlgn="base">
              <a:buFont typeface="Arial" panose="020B0604020202020204" pitchFamily="34" charset="0"/>
              <a:buChar char="•"/>
            </a:pPr>
            <a:r>
              <a:rPr lang="de-AT" sz="1100" dirty="0" err="1">
                <a:solidFill>
                  <a:schemeClr val="bg1"/>
                </a:solidFill>
              </a:rPr>
              <a:t>Equipmentverwaltung</a:t>
            </a:r>
            <a:r>
              <a:rPr lang="de-AT" sz="1100" dirty="0">
                <a:solidFill>
                  <a:schemeClr val="bg1"/>
                </a:solidFill>
              </a:rPr>
              <a:t>, CRM, Reisekosten, Spesenabrechnung, </a:t>
            </a:r>
            <a:r>
              <a:rPr lang="de-AT" sz="1100" dirty="0" err="1">
                <a:solidFill>
                  <a:schemeClr val="bg1"/>
                </a:solidFill>
              </a:rPr>
              <a:t>Lagervewaltung</a:t>
            </a:r>
            <a:r>
              <a:rPr lang="de-AT" sz="1100" dirty="0">
                <a:solidFill>
                  <a:schemeClr val="bg1"/>
                </a:solidFill>
              </a:rPr>
              <a:t>, </a:t>
            </a:r>
            <a:r>
              <a:rPr lang="de-AT" sz="1100" dirty="0" err="1">
                <a:solidFill>
                  <a:schemeClr val="bg1"/>
                </a:solidFill>
              </a:rPr>
              <a:t>Dispatching</a:t>
            </a:r>
            <a:r>
              <a:rPr lang="de-AT" sz="1100" dirty="0">
                <a:solidFill>
                  <a:schemeClr val="bg1"/>
                </a:solidFill>
              </a:rPr>
              <a:t>…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126E84-EBF7-1518-75A3-B203403A1ACF}"/>
              </a:ext>
            </a:extLst>
          </p:cNvPr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16A2D3-F136-03D0-F048-C708DCE776A3}"/>
              </a:ext>
            </a:extLst>
          </p:cNvPr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08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577840" y="2487168"/>
            <a:ext cx="5943600" cy="3840480"/>
          </a:xfrm>
          <a:prstGeom prst="roundRect">
            <a:avLst>
              <a:gd name="adj" fmla="val 3000"/>
            </a:avLst>
          </a:prstGeom>
          <a:solidFill>
            <a:srgbClr val="1620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720" y="2942767"/>
            <a:ext cx="5577840" cy="292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3951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6494B9-1E8C-7FF6-3A9B-E1FF345606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029A14A-5CF1-2AAE-E5A6-5C5CD9923BF7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F71FF8-D565-0EEB-3BBB-36EB2E53B0B6}"/>
              </a:ext>
            </a:extLst>
          </p:cNvPr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TOPIC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95B7661-402A-7674-C843-46A515955456}"/>
              </a:ext>
            </a:extLst>
          </p:cNvPr>
          <p:cNvSpPr txBox="1"/>
          <p:nvPr/>
        </p:nvSpPr>
        <p:spPr>
          <a:xfrm>
            <a:off x="822960" y="1280160"/>
            <a:ext cx="10515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3600" b="0" spc="-25" dirty="0">
                <a:solidFill>
                  <a:srgbClr val="ECE5D7"/>
                </a:solidFill>
                <a:latin typeface="Fraunces"/>
              </a:rPr>
              <a:t>Program Streams</a:t>
            </a:r>
            <a:endParaRPr sz="36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69D5672-357D-4549-159C-04E404D5569A}"/>
              </a:ext>
            </a:extLst>
          </p:cNvPr>
          <p:cNvSpPr/>
          <p:nvPr/>
        </p:nvSpPr>
        <p:spPr>
          <a:xfrm>
            <a:off x="822960" y="2423160"/>
            <a:ext cx="1097280" cy="45720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44B0D4-F1F9-8750-F873-DA16DF683278}"/>
              </a:ext>
            </a:extLst>
          </p:cNvPr>
          <p:cNvSpPr txBox="1"/>
          <p:nvPr/>
        </p:nvSpPr>
        <p:spPr>
          <a:xfrm>
            <a:off x="822959" y="2487708"/>
            <a:ext cx="4513458" cy="830997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fontAlgn="base"/>
            <a:r>
              <a:rPr lang="en-US" dirty="0">
                <a:solidFill>
                  <a:schemeClr val="bg1"/>
                </a:solidFill>
              </a:rPr>
              <a:t>To make it manageable, the program is divided into delivery streams, and the Odoo stream is divided into app squads.</a:t>
            </a:r>
            <a:endParaRPr lang="en-US" sz="1100" dirty="0">
              <a:solidFill>
                <a:schemeClr val="bg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1748026-5A21-805C-4D2F-F713CD6F7B1B}"/>
              </a:ext>
            </a:extLst>
          </p:cNvPr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5AF502C-11C4-A60F-1803-BE4FA2BF2D58}"/>
              </a:ext>
            </a:extLst>
          </p:cNvPr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09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5577840" y="2487168"/>
            <a:ext cx="5943600" cy="3840480"/>
          </a:xfrm>
          <a:prstGeom prst="roundRect">
            <a:avLst>
              <a:gd name="adj" fmla="val 3000"/>
            </a:avLst>
          </a:prstGeom>
          <a:solidFill>
            <a:srgbClr val="1620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60720" y="2983590"/>
            <a:ext cx="5577840" cy="2847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8316585"/>
      </p:ext>
    </p:extLst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>
            <a:extLst>
              <a:ext uri="{FF2B5EF4-FFF2-40B4-BE49-F238E27FC236}">
                <a16:creationId xmlns:a16="http://schemas.microsoft.com/office/drawing/2014/main" id="{F1E8F2E3-128F-C4DA-2632-7D9E6A8C9CC2}"/>
              </a:ext>
            </a:extLst>
          </p:cNvPr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DDBE7F-AC2C-AD63-B873-54B70D81AFC3}"/>
              </a:ext>
            </a:extLst>
          </p:cNvPr>
          <p:cNvSpPr txBox="1"/>
          <p:nvPr/>
        </p:nvSpPr>
        <p:spPr>
          <a:xfrm>
            <a:off x="822960" y="822960"/>
            <a:ext cx="73152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TOPIC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7FCA3EF-FD77-A02E-BA40-032593717ACE}"/>
              </a:ext>
            </a:extLst>
          </p:cNvPr>
          <p:cNvSpPr txBox="1"/>
          <p:nvPr/>
        </p:nvSpPr>
        <p:spPr>
          <a:xfrm>
            <a:off x="822960" y="1280160"/>
            <a:ext cx="10515600" cy="553998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lang="sr-Latn-RS" sz="3600" b="0" spc="-25" dirty="0">
                <a:solidFill>
                  <a:srgbClr val="ECE5D7"/>
                </a:solidFill>
                <a:latin typeface="Fraunces"/>
              </a:rPr>
              <a:t>Program Initiation Roadmap</a:t>
            </a:r>
            <a:endParaRPr sz="3600" b="0" spc="-25" dirty="0">
              <a:solidFill>
                <a:srgbClr val="ECE5D7"/>
              </a:solidFill>
              <a:latin typeface="Fraunce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6126E84-EBF7-1518-75A3-B203403A1ACF}"/>
              </a:ext>
            </a:extLst>
          </p:cNvPr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916A2D3-F136-03D0-F048-C708DCE776A3}"/>
              </a:ext>
            </a:extLst>
          </p:cNvPr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07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09646" y="2499360"/>
            <a:ext cx="6169660" cy="3413760"/>
          </a:xfrm>
          <a:prstGeom prst="roundRect">
            <a:avLst>
              <a:gd name="adj" fmla="val 3000"/>
            </a:avLst>
          </a:prstGeom>
          <a:solidFill>
            <a:srgbClr val="16202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/>
        </p:txBody>
      </p:sp>
      <p:pic>
        <p:nvPicPr>
          <p:cNvPr id="10" name="Picture 9" descr="imag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2526" y="2682240"/>
            <a:ext cx="5803900" cy="304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822960" y="822960"/>
            <a:ext cx="10058400" cy="36576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100" b="1" spc="240">
                <a:solidFill>
                  <a:srgbClr val="B6BBC2"/>
                </a:solidFill>
                <a:latin typeface="Inter"/>
              </a:rPr>
              <a:t>EXPERIENCE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22960" y="1828800"/>
            <a:ext cx="10515600" cy="23774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0" b="0" spc="-30">
                <a:solidFill>
                  <a:srgbClr val="A65949"/>
                </a:solidFill>
                <a:latin typeface="Fraunces"/>
              </a:rPr>
              <a:t>20+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4297680"/>
            <a:ext cx="10058400" cy="6400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800" b="0">
                <a:solidFill>
                  <a:srgbClr val="ECE5D7"/>
                </a:solidFill>
                <a:latin typeface="Fraunces"/>
              </a:rPr>
              <a:t>Years in IT services.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5074920"/>
            <a:ext cx="10058400" cy="109728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0">
                <a:solidFill>
                  <a:srgbClr val="B6BBC2"/>
                </a:solidFill>
                <a:latin typeface="Inter"/>
              </a:rPr>
              <a:t>PMI-certified leads, Europe-based delivery, multi-country reach. Deliberately small senior team.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8640" y="6446520"/>
            <a:ext cx="73152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000" b="0">
                <a:solidFill>
                  <a:srgbClr val="B6BBC2"/>
                </a:solidFill>
                <a:latin typeface="Inter"/>
              </a:rPr>
              <a:t>KomITi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98480" y="6446520"/>
            <a:ext cx="914400" cy="27432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r"/>
            <a:r>
              <a:rPr sz="1000" b="0">
                <a:solidFill>
                  <a:srgbClr val="B6BBC2"/>
                </a:solidFill>
                <a:latin typeface="Inter"/>
              </a:rPr>
              <a:t>10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16202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Rectangle 2"/>
          <p:cNvSpPr/>
          <p:nvPr/>
        </p:nvSpPr>
        <p:spPr>
          <a:xfrm>
            <a:off x="822960" y="2194560"/>
            <a:ext cx="1463040" cy="54864"/>
          </a:xfrm>
          <a:prstGeom prst="rect">
            <a:avLst/>
          </a:prstGeom>
          <a:solidFill>
            <a:srgbClr val="A65949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822960" y="2423160"/>
            <a:ext cx="10515600" cy="18288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7200" b="0" spc="-25">
                <a:solidFill>
                  <a:srgbClr val="ECE5D7"/>
                </a:solidFill>
                <a:latin typeface="Fraunces"/>
              </a:rPr>
              <a:t>Thank you.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22960" y="4206240"/>
            <a:ext cx="10515600" cy="54864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2000" b="0">
                <a:solidFill>
                  <a:srgbClr val="B6BBC2"/>
                </a:solidFill>
                <a:latin typeface="Inter"/>
              </a:rPr>
              <a:t>Questions, next steps, partnership.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2960" y="5852160"/>
            <a:ext cx="10515600" cy="457200"/>
          </a:xfrm>
          <a:prstGeom prst="rect">
            <a:avLst/>
          </a:prstGeom>
          <a:noFill/>
        </p:spPr>
        <p:txBody>
          <a:bodyPr wrap="square" lIns="0" tIns="0" rIns="0" bIns="0" anchor="t">
            <a:spAutoFit/>
          </a:bodyPr>
          <a:lstStyle/>
          <a:p>
            <a:pPr algn="l"/>
            <a:r>
              <a:rPr sz="1400" b="0">
                <a:solidFill>
                  <a:srgbClr val="ECE5D7"/>
                </a:solidFill>
                <a:latin typeface="Inter"/>
              </a:rPr>
              <a:t>office@komiti.eu   ·   www.komiti.eu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komiti</Template>
  <TotalTime>0</TotalTime>
  <Words>398</Words>
  <Application>Microsoft Office PowerPoint</Application>
  <PresentationFormat>Widescreen</PresentationFormat>
  <Paragraphs>80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Fraunces</vt:lpstr>
      <vt:lpstr>Inter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Srdjan Drljaca</dc:creator>
  <cp:keywords/>
  <dc:description>generated using python-pptx</dc:description>
  <cp:lastModifiedBy>Srdjan Drljaca</cp:lastModifiedBy>
  <cp:revision>6</cp:revision>
  <dcterms:created xsi:type="dcterms:W3CDTF">2026-05-01T05:42:29Z</dcterms:created>
  <dcterms:modified xsi:type="dcterms:W3CDTF">2026-05-01T13:19:05Z</dcterms:modified>
  <cp:category/>
</cp:coreProperties>
</file>